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0"/>
    <p:restoredTop sz="95833"/>
  </p:normalViewPr>
  <p:slideViewPr>
    <p:cSldViewPr snapToGrid="0" snapToObjects="1">
      <p:cViewPr varScale="1">
        <p:scale>
          <a:sx n="94" d="100"/>
          <a:sy n="94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au0-my.sharepoint.com/personal/ded89_nau_edu/Documents/Book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Fumasep Nyquist</a:t>
            </a:r>
            <a:r>
              <a:rPr lang="en-US" baseline="0"/>
              <a:t> Plot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HCO3 State S1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Sheet1!$B$3:$B$42</c:f>
              <c:numCache>
                <c:formatCode>General</c:formatCode>
                <c:ptCount val="40"/>
                <c:pt idx="0">
                  <c:v>1.06</c:v>
                </c:pt>
                <c:pt idx="1">
                  <c:v>1.02</c:v>
                </c:pt>
                <c:pt idx="2">
                  <c:v>0.99</c:v>
                </c:pt>
                <c:pt idx="3">
                  <c:v>0.97</c:v>
                </c:pt>
                <c:pt idx="4">
                  <c:v>0.95</c:v>
                </c:pt>
                <c:pt idx="5">
                  <c:v>0.93</c:v>
                </c:pt>
                <c:pt idx="6">
                  <c:v>0.92</c:v>
                </c:pt>
                <c:pt idx="7">
                  <c:v>0.93</c:v>
                </c:pt>
                <c:pt idx="8">
                  <c:v>0.92</c:v>
                </c:pt>
                <c:pt idx="9">
                  <c:v>0.91</c:v>
                </c:pt>
                <c:pt idx="10">
                  <c:v>0.91</c:v>
                </c:pt>
                <c:pt idx="11">
                  <c:v>0.91</c:v>
                </c:pt>
                <c:pt idx="12">
                  <c:v>0.91</c:v>
                </c:pt>
                <c:pt idx="13">
                  <c:v>0.91</c:v>
                </c:pt>
                <c:pt idx="14">
                  <c:v>0.92</c:v>
                </c:pt>
                <c:pt idx="15">
                  <c:v>0.93</c:v>
                </c:pt>
                <c:pt idx="16">
                  <c:v>0.93</c:v>
                </c:pt>
                <c:pt idx="17">
                  <c:v>0.94</c:v>
                </c:pt>
                <c:pt idx="18">
                  <c:v>0.96</c:v>
                </c:pt>
                <c:pt idx="19">
                  <c:v>0.97</c:v>
                </c:pt>
                <c:pt idx="20">
                  <c:v>0.99</c:v>
                </c:pt>
                <c:pt idx="21">
                  <c:v>1.01</c:v>
                </c:pt>
                <c:pt idx="22">
                  <c:v>1.04</c:v>
                </c:pt>
                <c:pt idx="23">
                  <c:v>1.07</c:v>
                </c:pt>
                <c:pt idx="24">
                  <c:v>1.1100000000000001</c:v>
                </c:pt>
                <c:pt idx="25">
                  <c:v>1.1599999999999999</c:v>
                </c:pt>
                <c:pt idx="26">
                  <c:v>1.23</c:v>
                </c:pt>
                <c:pt idx="27">
                  <c:v>1.31</c:v>
                </c:pt>
                <c:pt idx="28">
                  <c:v>1.4</c:v>
                </c:pt>
                <c:pt idx="29">
                  <c:v>1.53</c:v>
                </c:pt>
                <c:pt idx="30">
                  <c:v>1.69</c:v>
                </c:pt>
                <c:pt idx="31">
                  <c:v>1.89</c:v>
                </c:pt>
                <c:pt idx="32">
                  <c:v>2.15</c:v>
                </c:pt>
                <c:pt idx="33">
                  <c:v>2.4900000000000002</c:v>
                </c:pt>
                <c:pt idx="34">
                  <c:v>2.93</c:v>
                </c:pt>
                <c:pt idx="35">
                  <c:v>3.43</c:v>
                </c:pt>
                <c:pt idx="36">
                  <c:v>4.17</c:v>
                </c:pt>
                <c:pt idx="37">
                  <c:v>5.05</c:v>
                </c:pt>
                <c:pt idx="38">
                  <c:v>6.29</c:v>
                </c:pt>
                <c:pt idx="39">
                  <c:v>7.82</c:v>
                </c:pt>
              </c:numCache>
            </c:numRef>
          </c:xVal>
          <c:yVal>
            <c:numRef>
              <c:f>Sheet1!$C$3:$C$42</c:f>
              <c:numCache>
                <c:formatCode>General</c:formatCode>
                <c:ptCount val="40"/>
                <c:pt idx="0">
                  <c:v>-6.46</c:v>
                </c:pt>
                <c:pt idx="1">
                  <c:v>-5.16</c:v>
                </c:pt>
                <c:pt idx="2">
                  <c:v>-4.1100000000000003</c:v>
                </c:pt>
                <c:pt idx="3">
                  <c:v>-3.28</c:v>
                </c:pt>
                <c:pt idx="4">
                  <c:v>-2.61</c:v>
                </c:pt>
                <c:pt idx="5">
                  <c:v>-2.0699999999999998</c:v>
                </c:pt>
                <c:pt idx="6">
                  <c:v>-1.64</c:v>
                </c:pt>
                <c:pt idx="7">
                  <c:v>-1.29</c:v>
                </c:pt>
                <c:pt idx="8">
                  <c:v>-1.01</c:v>
                </c:pt>
                <c:pt idx="9">
                  <c:v>-0.79</c:v>
                </c:pt>
                <c:pt idx="10">
                  <c:v>-0.61</c:v>
                </c:pt>
                <c:pt idx="11">
                  <c:v>-0.45</c:v>
                </c:pt>
                <c:pt idx="12">
                  <c:v>-0.33</c:v>
                </c:pt>
                <c:pt idx="13">
                  <c:v>-0.22</c:v>
                </c:pt>
                <c:pt idx="14">
                  <c:v>-0.12</c:v>
                </c:pt>
                <c:pt idx="15">
                  <c:v>-0.04</c:v>
                </c:pt>
                <c:pt idx="16">
                  <c:v>0.05</c:v>
                </c:pt>
                <c:pt idx="17">
                  <c:v>0.13</c:v>
                </c:pt>
                <c:pt idx="18">
                  <c:v>0.22</c:v>
                </c:pt>
                <c:pt idx="19">
                  <c:v>0.32</c:v>
                </c:pt>
                <c:pt idx="20">
                  <c:v>0.42</c:v>
                </c:pt>
                <c:pt idx="21">
                  <c:v>0.55000000000000004</c:v>
                </c:pt>
                <c:pt idx="22">
                  <c:v>0.69</c:v>
                </c:pt>
                <c:pt idx="23">
                  <c:v>0.85</c:v>
                </c:pt>
                <c:pt idx="24">
                  <c:v>1.06</c:v>
                </c:pt>
                <c:pt idx="25">
                  <c:v>1.31</c:v>
                </c:pt>
                <c:pt idx="26">
                  <c:v>1.61</c:v>
                </c:pt>
                <c:pt idx="27">
                  <c:v>1.98</c:v>
                </c:pt>
                <c:pt idx="28">
                  <c:v>2.39</c:v>
                </c:pt>
                <c:pt idx="29">
                  <c:v>2.94</c:v>
                </c:pt>
                <c:pt idx="30">
                  <c:v>3.57</c:v>
                </c:pt>
                <c:pt idx="31">
                  <c:v>4.34</c:v>
                </c:pt>
                <c:pt idx="32">
                  <c:v>5.32</c:v>
                </c:pt>
                <c:pt idx="33">
                  <c:v>6.5</c:v>
                </c:pt>
                <c:pt idx="34">
                  <c:v>7.84</c:v>
                </c:pt>
                <c:pt idx="35">
                  <c:v>9.44</c:v>
                </c:pt>
                <c:pt idx="36">
                  <c:v>11.54</c:v>
                </c:pt>
                <c:pt idx="37">
                  <c:v>13.87</c:v>
                </c:pt>
                <c:pt idx="38">
                  <c:v>16.829999999999998</c:v>
                </c:pt>
                <c:pt idx="39">
                  <c:v>20.2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56-8949-AA17-AB666222F3F0}"/>
            </c:ext>
          </c:extLst>
        </c:ser>
        <c:ser>
          <c:idx val="1"/>
          <c:order val="1"/>
          <c:tx>
            <c:v>Cl State S1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Sheet1!$D$3:$D$63</c:f>
              <c:numCache>
                <c:formatCode>General</c:formatCode>
                <c:ptCount val="61"/>
                <c:pt idx="0">
                  <c:v>17.68</c:v>
                </c:pt>
                <c:pt idx="1">
                  <c:v>17.7</c:v>
                </c:pt>
                <c:pt idx="2">
                  <c:v>17.920000000000002</c:v>
                </c:pt>
                <c:pt idx="3">
                  <c:v>18</c:v>
                </c:pt>
                <c:pt idx="4">
                  <c:v>18.21</c:v>
                </c:pt>
                <c:pt idx="5">
                  <c:v>18.46</c:v>
                </c:pt>
                <c:pt idx="6">
                  <c:v>18.75</c:v>
                </c:pt>
                <c:pt idx="7">
                  <c:v>19.09</c:v>
                </c:pt>
                <c:pt idx="8">
                  <c:v>19.46</c:v>
                </c:pt>
                <c:pt idx="9">
                  <c:v>19.899999999999999</c:v>
                </c:pt>
                <c:pt idx="10">
                  <c:v>20.39</c:v>
                </c:pt>
                <c:pt idx="11">
                  <c:v>20.93</c:v>
                </c:pt>
                <c:pt idx="12">
                  <c:v>21.59</c:v>
                </c:pt>
                <c:pt idx="13">
                  <c:v>22.32</c:v>
                </c:pt>
                <c:pt idx="14">
                  <c:v>23.17</c:v>
                </c:pt>
                <c:pt idx="15">
                  <c:v>24.15</c:v>
                </c:pt>
                <c:pt idx="16">
                  <c:v>25.28</c:v>
                </c:pt>
                <c:pt idx="17">
                  <c:v>26.56</c:v>
                </c:pt>
                <c:pt idx="18">
                  <c:v>28.13</c:v>
                </c:pt>
                <c:pt idx="19">
                  <c:v>29.8</c:v>
                </c:pt>
                <c:pt idx="20">
                  <c:v>31.65</c:v>
                </c:pt>
                <c:pt idx="21">
                  <c:v>33.82</c:v>
                </c:pt>
                <c:pt idx="22">
                  <c:v>36.19</c:v>
                </c:pt>
                <c:pt idx="23">
                  <c:v>38.81</c:v>
                </c:pt>
                <c:pt idx="24">
                  <c:v>41.89</c:v>
                </c:pt>
                <c:pt idx="25">
                  <c:v>45.45</c:v>
                </c:pt>
                <c:pt idx="26">
                  <c:v>49.45</c:v>
                </c:pt>
                <c:pt idx="27">
                  <c:v>54.09</c:v>
                </c:pt>
                <c:pt idx="28">
                  <c:v>58.82</c:v>
                </c:pt>
                <c:pt idx="29">
                  <c:v>64.83</c:v>
                </c:pt>
                <c:pt idx="30">
                  <c:v>71.23</c:v>
                </c:pt>
                <c:pt idx="31">
                  <c:v>78.58</c:v>
                </c:pt>
                <c:pt idx="32">
                  <c:v>87.35</c:v>
                </c:pt>
                <c:pt idx="33">
                  <c:v>97.32</c:v>
                </c:pt>
                <c:pt idx="34">
                  <c:v>108.4</c:v>
                </c:pt>
                <c:pt idx="35">
                  <c:v>120.7</c:v>
                </c:pt>
                <c:pt idx="36">
                  <c:v>136.5</c:v>
                </c:pt>
                <c:pt idx="37">
                  <c:v>153.80000000000001</c:v>
                </c:pt>
                <c:pt idx="38">
                  <c:v>176</c:v>
                </c:pt>
                <c:pt idx="39">
                  <c:v>201.6</c:v>
                </c:pt>
                <c:pt idx="40">
                  <c:v>232.6</c:v>
                </c:pt>
                <c:pt idx="41">
                  <c:v>269.89999999999998</c:v>
                </c:pt>
                <c:pt idx="42">
                  <c:v>315.10000000000002</c:v>
                </c:pt>
                <c:pt idx="43">
                  <c:v>374.3</c:v>
                </c:pt>
                <c:pt idx="44">
                  <c:v>443.3</c:v>
                </c:pt>
                <c:pt idx="45">
                  <c:v>524.70000000000005</c:v>
                </c:pt>
                <c:pt idx="46">
                  <c:v>636.4</c:v>
                </c:pt>
                <c:pt idx="47">
                  <c:v>759.7</c:v>
                </c:pt>
                <c:pt idx="48">
                  <c:v>908.5</c:v>
                </c:pt>
                <c:pt idx="49">
                  <c:v>1110</c:v>
                </c:pt>
                <c:pt idx="50">
                  <c:v>1324</c:v>
                </c:pt>
                <c:pt idx="51">
                  <c:v>1566</c:v>
                </c:pt>
                <c:pt idx="52">
                  <c:v>1859</c:v>
                </c:pt>
                <c:pt idx="53">
                  <c:v>2225</c:v>
                </c:pt>
                <c:pt idx="54">
                  <c:v>2617</c:v>
                </c:pt>
                <c:pt idx="55">
                  <c:v>3028</c:v>
                </c:pt>
                <c:pt idx="56">
                  <c:v>3527</c:v>
                </c:pt>
                <c:pt idx="57">
                  <c:v>3988</c:v>
                </c:pt>
                <c:pt idx="58">
                  <c:v>4506</c:v>
                </c:pt>
                <c:pt idx="59">
                  <c:v>5046</c:v>
                </c:pt>
                <c:pt idx="60">
                  <c:v>5589</c:v>
                </c:pt>
              </c:numCache>
            </c:numRef>
          </c:xVal>
          <c:yVal>
            <c:numRef>
              <c:f>Sheet1!$E$3:$E$63</c:f>
              <c:numCache>
                <c:formatCode>General</c:formatCode>
                <c:ptCount val="61"/>
                <c:pt idx="0">
                  <c:v>-4.91</c:v>
                </c:pt>
                <c:pt idx="1">
                  <c:v>-3.32</c:v>
                </c:pt>
                <c:pt idx="2">
                  <c:v>-2.2000000000000002</c:v>
                </c:pt>
                <c:pt idx="3">
                  <c:v>-1.05</c:v>
                </c:pt>
                <c:pt idx="4">
                  <c:v>-0.12</c:v>
                </c:pt>
                <c:pt idx="5">
                  <c:v>0.72</c:v>
                </c:pt>
                <c:pt idx="6">
                  <c:v>1.5</c:v>
                </c:pt>
                <c:pt idx="7">
                  <c:v>2.27</c:v>
                </c:pt>
                <c:pt idx="8">
                  <c:v>3.03</c:v>
                </c:pt>
                <c:pt idx="9">
                  <c:v>3.82</c:v>
                </c:pt>
                <c:pt idx="10">
                  <c:v>4.63</c:v>
                </c:pt>
                <c:pt idx="11">
                  <c:v>5.46</c:v>
                </c:pt>
                <c:pt idx="12">
                  <c:v>6.52</c:v>
                </c:pt>
                <c:pt idx="13">
                  <c:v>7.61</c:v>
                </c:pt>
                <c:pt idx="14">
                  <c:v>8.83</c:v>
                </c:pt>
                <c:pt idx="15">
                  <c:v>10.199999999999999</c:v>
                </c:pt>
                <c:pt idx="16">
                  <c:v>11.76</c:v>
                </c:pt>
                <c:pt idx="17">
                  <c:v>13.5</c:v>
                </c:pt>
                <c:pt idx="18">
                  <c:v>15.64</c:v>
                </c:pt>
                <c:pt idx="19">
                  <c:v>17.899999999999999</c:v>
                </c:pt>
                <c:pt idx="20">
                  <c:v>20.440000000000001</c:v>
                </c:pt>
                <c:pt idx="21">
                  <c:v>23.43</c:v>
                </c:pt>
                <c:pt idx="22">
                  <c:v>26.76</c:v>
                </c:pt>
                <c:pt idx="23">
                  <c:v>30.52</c:v>
                </c:pt>
                <c:pt idx="24">
                  <c:v>35.01</c:v>
                </c:pt>
                <c:pt idx="25">
                  <c:v>40.33</c:v>
                </c:pt>
                <c:pt idx="26">
                  <c:v>46.47</c:v>
                </c:pt>
                <c:pt idx="27">
                  <c:v>53.75</c:v>
                </c:pt>
                <c:pt idx="28">
                  <c:v>61.38</c:v>
                </c:pt>
                <c:pt idx="29">
                  <c:v>71.33</c:v>
                </c:pt>
                <c:pt idx="30">
                  <c:v>82.26</c:v>
                </c:pt>
                <c:pt idx="31">
                  <c:v>95.2</c:v>
                </c:pt>
                <c:pt idx="32">
                  <c:v>111.2</c:v>
                </c:pt>
                <c:pt idx="33">
                  <c:v>129.9</c:v>
                </c:pt>
                <c:pt idx="34">
                  <c:v>151.1</c:v>
                </c:pt>
                <c:pt idx="35">
                  <c:v>175.3</c:v>
                </c:pt>
                <c:pt idx="36">
                  <c:v>207.1</c:v>
                </c:pt>
                <c:pt idx="37">
                  <c:v>242.1</c:v>
                </c:pt>
                <c:pt idx="38">
                  <c:v>286.7</c:v>
                </c:pt>
                <c:pt idx="39">
                  <c:v>337.5</c:v>
                </c:pt>
                <c:pt idx="40">
                  <c:v>397.4</c:v>
                </c:pt>
                <c:pt idx="41">
                  <c:v>463.5</c:v>
                </c:pt>
                <c:pt idx="42">
                  <c:v>544.20000000000005</c:v>
                </c:pt>
                <c:pt idx="43">
                  <c:v>641.79999999999995</c:v>
                </c:pt>
                <c:pt idx="44">
                  <c:v>748.1</c:v>
                </c:pt>
                <c:pt idx="45">
                  <c:v>865.2</c:v>
                </c:pt>
                <c:pt idx="46">
                  <c:v>1014</c:v>
                </c:pt>
                <c:pt idx="47">
                  <c:v>1164</c:v>
                </c:pt>
                <c:pt idx="48">
                  <c:v>1331</c:v>
                </c:pt>
                <c:pt idx="49">
                  <c:v>1535</c:v>
                </c:pt>
                <c:pt idx="50">
                  <c:v>1731</c:v>
                </c:pt>
                <c:pt idx="51">
                  <c:v>1936</c:v>
                </c:pt>
                <c:pt idx="52">
                  <c:v>2158</c:v>
                </c:pt>
                <c:pt idx="53">
                  <c:v>2399</c:v>
                </c:pt>
                <c:pt idx="54">
                  <c:v>2625</c:v>
                </c:pt>
                <c:pt idx="55">
                  <c:v>2827</c:v>
                </c:pt>
                <c:pt idx="56">
                  <c:v>3020</c:v>
                </c:pt>
                <c:pt idx="57">
                  <c:v>3149</c:v>
                </c:pt>
                <c:pt idx="58">
                  <c:v>3307</c:v>
                </c:pt>
                <c:pt idx="59">
                  <c:v>3419</c:v>
                </c:pt>
                <c:pt idx="60">
                  <c:v>3487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56-8949-AA17-AB666222F3F0}"/>
            </c:ext>
          </c:extLst>
        </c:ser>
        <c:ser>
          <c:idx val="2"/>
          <c:order val="2"/>
          <c:tx>
            <c:v>HCO3 State S2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Sheet1!$G$3:$G$63</c:f>
              <c:numCache>
                <c:formatCode>General</c:formatCode>
                <c:ptCount val="61"/>
                <c:pt idx="0">
                  <c:v>1.52</c:v>
                </c:pt>
                <c:pt idx="1">
                  <c:v>1.45</c:v>
                </c:pt>
                <c:pt idx="2">
                  <c:v>1.42</c:v>
                </c:pt>
                <c:pt idx="3">
                  <c:v>1.4</c:v>
                </c:pt>
                <c:pt idx="4">
                  <c:v>1.38</c:v>
                </c:pt>
                <c:pt idx="5">
                  <c:v>1.36</c:v>
                </c:pt>
                <c:pt idx="6">
                  <c:v>1.35</c:v>
                </c:pt>
                <c:pt idx="7">
                  <c:v>1.35</c:v>
                </c:pt>
                <c:pt idx="8">
                  <c:v>1.35</c:v>
                </c:pt>
                <c:pt idx="9">
                  <c:v>1.35</c:v>
                </c:pt>
                <c:pt idx="10">
                  <c:v>1.35</c:v>
                </c:pt>
                <c:pt idx="11">
                  <c:v>1.37</c:v>
                </c:pt>
                <c:pt idx="12">
                  <c:v>1.38</c:v>
                </c:pt>
                <c:pt idx="13">
                  <c:v>1.41</c:v>
                </c:pt>
                <c:pt idx="14">
                  <c:v>1.44</c:v>
                </c:pt>
                <c:pt idx="15">
                  <c:v>1.48</c:v>
                </c:pt>
                <c:pt idx="16">
                  <c:v>1.53</c:v>
                </c:pt>
                <c:pt idx="17">
                  <c:v>1.6</c:v>
                </c:pt>
                <c:pt idx="18">
                  <c:v>1.69</c:v>
                </c:pt>
                <c:pt idx="19">
                  <c:v>1.79</c:v>
                </c:pt>
                <c:pt idx="20">
                  <c:v>1.9</c:v>
                </c:pt>
                <c:pt idx="21">
                  <c:v>2.04</c:v>
                </c:pt>
                <c:pt idx="22">
                  <c:v>2.21</c:v>
                </c:pt>
                <c:pt idx="23">
                  <c:v>2.39</c:v>
                </c:pt>
                <c:pt idx="24">
                  <c:v>2.62</c:v>
                </c:pt>
                <c:pt idx="25">
                  <c:v>2.9</c:v>
                </c:pt>
                <c:pt idx="26">
                  <c:v>3.22</c:v>
                </c:pt>
                <c:pt idx="27">
                  <c:v>3.61</c:v>
                </c:pt>
                <c:pt idx="28">
                  <c:v>4.0199999999999996</c:v>
                </c:pt>
                <c:pt idx="29">
                  <c:v>4.57</c:v>
                </c:pt>
                <c:pt idx="30">
                  <c:v>5.2</c:v>
                </c:pt>
                <c:pt idx="31">
                  <c:v>5.95</c:v>
                </c:pt>
                <c:pt idx="32">
                  <c:v>6.9</c:v>
                </c:pt>
                <c:pt idx="33">
                  <c:v>8.0500000000000007</c:v>
                </c:pt>
                <c:pt idx="34">
                  <c:v>9.42</c:v>
                </c:pt>
                <c:pt idx="35">
                  <c:v>10.96</c:v>
                </c:pt>
                <c:pt idx="36">
                  <c:v>13.07</c:v>
                </c:pt>
                <c:pt idx="37">
                  <c:v>15.46</c:v>
                </c:pt>
                <c:pt idx="38">
                  <c:v>18.62</c:v>
                </c:pt>
                <c:pt idx="39">
                  <c:v>22.34</c:v>
                </c:pt>
                <c:pt idx="40">
                  <c:v>26.91</c:v>
                </c:pt>
                <c:pt idx="41">
                  <c:v>32.42</c:v>
                </c:pt>
                <c:pt idx="42">
                  <c:v>39.17</c:v>
                </c:pt>
                <c:pt idx="43">
                  <c:v>47.62</c:v>
                </c:pt>
                <c:pt idx="44">
                  <c:v>57.11</c:v>
                </c:pt>
                <c:pt idx="45">
                  <c:v>67.239999999999995</c:v>
                </c:pt>
                <c:pt idx="46">
                  <c:v>80.540000000000006</c:v>
                </c:pt>
                <c:pt idx="47">
                  <c:v>93.79</c:v>
                </c:pt>
                <c:pt idx="48">
                  <c:v>108.2</c:v>
                </c:pt>
                <c:pt idx="49">
                  <c:v>125.6</c:v>
                </c:pt>
                <c:pt idx="50">
                  <c:v>141.9</c:v>
                </c:pt>
                <c:pt idx="51">
                  <c:v>158.69999999999999</c:v>
                </c:pt>
                <c:pt idx="52">
                  <c:v>176.8</c:v>
                </c:pt>
                <c:pt idx="53">
                  <c:v>197.3</c:v>
                </c:pt>
                <c:pt idx="54">
                  <c:v>217.7</c:v>
                </c:pt>
                <c:pt idx="55">
                  <c:v>238.2</c:v>
                </c:pt>
                <c:pt idx="56">
                  <c:v>262.5</c:v>
                </c:pt>
                <c:pt idx="57">
                  <c:v>278.2</c:v>
                </c:pt>
                <c:pt idx="58">
                  <c:v>306.2</c:v>
                </c:pt>
                <c:pt idx="59">
                  <c:v>335.6</c:v>
                </c:pt>
                <c:pt idx="60">
                  <c:v>364.6</c:v>
                </c:pt>
              </c:numCache>
            </c:numRef>
          </c:xVal>
          <c:yVal>
            <c:numRef>
              <c:f>Sheet1!$H$3:$H$63</c:f>
              <c:numCache>
                <c:formatCode>General</c:formatCode>
                <c:ptCount val="61"/>
                <c:pt idx="0">
                  <c:v>-6.4</c:v>
                </c:pt>
                <c:pt idx="1">
                  <c:v>-5.0999999999999996</c:v>
                </c:pt>
                <c:pt idx="2">
                  <c:v>-4.04</c:v>
                </c:pt>
                <c:pt idx="3">
                  <c:v>-3.2</c:v>
                </c:pt>
                <c:pt idx="4">
                  <c:v>-2.52</c:v>
                </c:pt>
                <c:pt idx="5">
                  <c:v>-1.98</c:v>
                </c:pt>
                <c:pt idx="6">
                  <c:v>-1.53</c:v>
                </c:pt>
                <c:pt idx="7">
                  <c:v>-1.1599999999999999</c:v>
                </c:pt>
                <c:pt idx="8">
                  <c:v>-0.85</c:v>
                </c:pt>
                <c:pt idx="9">
                  <c:v>-0.6</c:v>
                </c:pt>
                <c:pt idx="10">
                  <c:v>-0.38</c:v>
                </c:pt>
                <c:pt idx="11">
                  <c:v>-0.19</c:v>
                </c:pt>
                <c:pt idx="12">
                  <c:v>-0.01</c:v>
                </c:pt>
                <c:pt idx="13">
                  <c:v>0.16</c:v>
                </c:pt>
                <c:pt idx="14">
                  <c:v>0.32</c:v>
                </c:pt>
                <c:pt idx="15">
                  <c:v>0.49</c:v>
                </c:pt>
                <c:pt idx="16">
                  <c:v>0.68</c:v>
                </c:pt>
                <c:pt idx="17">
                  <c:v>0.87</c:v>
                </c:pt>
                <c:pt idx="18">
                  <c:v>1.1100000000000001</c:v>
                </c:pt>
                <c:pt idx="19">
                  <c:v>1.35</c:v>
                </c:pt>
                <c:pt idx="20">
                  <c:v>1.63</c:v>
                </c:pt>
                <c:pt idx="21">
                  <c:v>1.95</c:v>
                </c:pt>
                <c:pt idx="22">
                  <c:v>2.31</c:v>
                </c:pt>
                <c:pt idx="23">
                  <c:v>2.73</c:v>
                </c:pt>
                <c:pt idx="24">
                  <c:v>3.22</c:v>
                </c:pt>
                <c:pt idx="25">
                  <c:v>3.82</c:v>
                </c:pt>
                <c:pt idx="26">
                  <c:v>4.5199999999999996</c:v>
                </c:pt>
                <c:pt idx="27">
                  <c:v>5.35</c:v>
                </c:pt>
                <c:pt idx="28">
                  <c:v>6.24</c:v>
                </c:pt>
                <c:pt idx="29">
                  <c:v>7.41</c:v>
                </c:pt>
                <c:pt idx="30">
                  <c:v>8.6999999999999993</c:v>
                </c:pt>
                <c:pt idx="31">
                  <c:v>10.23</c:v>
                </c:pt>
                <c:pt idx="32">
                  <c:v>12.11</c:v>
                </c:pt>
                <c:pt idx="33">
                  <c:v>14.3</c:v>
                </c:pt>
                <c:pt idx="34">
                  <c:v>16.62</c:v>
                </c:pt>
                <c:pt idx="35">
                  <c:v>19.420000000000002</c:v>
                </c:pt>
                <c:pt idx="36">
                  <c:v>22.96</c:v>
                </c:pt>
                <c:pt idx="37">
                  <c:v>26.7</c:v>
                </c:pt>
                <c:pt idx="38">
                  <c:v>31.31</c:v>
                </c:pt>
                <c:pt idx="39">
                  <c:v>36.32</c:v>
                </c:pt>
                <c:pt idx="40">
                  <c:v>42.17</c:v>
                </c:pt>
                <c:pt idx="41">
                  <c:v>48.76</c:v>
                </c:pt>
                <c:pt idx="42">
                  <c:v>56.11</c:v>
                </c:pt>
                <c:pt idx="43">
                  <c:v>63.53</c:v>
                </c:pt>
                <c:pt idx="44">
                  <c:v>70.64</c:v>
                </c:pt>
                <c:pt idx="45">
                  <c:v>76.38</c:v>
                </c:pt>
                <c:pt idx="46">
                  <c:v>83.82</c:v>
                </c:pt>
                <c:pt idx="47">
                  <c:v>89.81</c:v>
                </c:pt>
                <c:pt idx="48">
                  <c:v>95.23</c:v>
                </c:pt>
                <c:pt idx="49">
                  <c:v>100.5</c:v>
                </c:pt>
                <c:pt idx="50">
                  <c:v>104.7</c:v>
                </c:pt>
                <c:pt idx="51">
                  <c:v>108.1</c:v>
                </c:pt>
                <c:pt idx="52">
                  <c:v>111.3</c:v>
                </c:pt>
                <c:pt idx="53">
                  <c:v>114.3</c:v>
                </c:pt>
                <c:pt idx="54">
                  <c:v>116.9</c:v>
                </c:pt>
                <c:pt idx="55">
                  <c:v>119.5</c:v>
                </c:pt>
                <c:pt idx="56">
                  <c:v>121.1</c:v>
                </c:pt>
                <c:pt idx="57">
                  <c:v>119.8</c:v>
                </c:pt>
                <c:pt idx="58">
                  <c:v>124.7</c:v>
                </c:pt>
                <c:pt idx="59">
                  <c:v>128.19999999999999</c:v>
                </c:pt>
                <c:pt idx="60">
                  <c:v>129.80000000000001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56-8949-AA17-AB666222F3F0}"/>
            </c:ext>
          </c:extLst>
        </c:ser>
        <c:ser>
          <c:idx val="3"/>
          <c:order val="3"/>
          <c:tx>
            <c:v>Cl State S2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Sheet1!$I$3:$I$63</c:f>
              <c:numCache>
                <c:formatCode>General</c:formatCode>
                <c:ptCount val="61"/>
                <c:pt idx="0">
                  <c:v>17.865829999999999</c:v>
                </c:pt>
                <c:pt idx="1">
                  <c:v>17.89179</c:v>
                </c:pt>
                <c:pt idx="2">
                  <c:v>18.11936</c:v>
                </c:pt>
                <c:pt idx="3">
                  <c:v>18.16215</c:v>
                </c:pt>
                <c:pt idx="4">
                  <c:v>18.393080000000001</c:v>
                </c:pt>
                <c:pt idx="5">
                  <c:v>18.676349999999999</c:v>
                </c:pt>
                <c:pt idx="6">
                  <c:v>19.01294</c:v>
                </c:pt>
                <c:pt idx="7">
                  <c:v>19.406759999999998</c:v>
                </c:pt>
                <c:pt idx="8">
                  <c:v>19.866289999999999</c:v>
                </c:pt>
                <c:pt idx="9">
                  <c:v>20.39997</c:v>
                </c:pt>
                <c:pt idx="10">
                  <c:v>21.025269999999999</c:v>
                </c:pt>
                <c:pt idx="11">
                  <c:v>21.737850000000002</c:v>
                </c:pt>
                <c:pt idx="12">
                  <c:v>22.587730000000001</c:v>
                </c:pt>
                <c:pt idx="13">
                  <c:v>23.56718</c:v>
                </c:pt>
                <c:pt idx="14">
                  <c:v>24.709099999999999</c:v>
                </c:pt>
                <c:pt idx="15">
                  <c:v>26.029219999999999</c:v>
                </c:pt>
                <c:pt idx="16">
                  <c:v>27.550419999999999</c:v>
                </c:pt>
                <c:pt idx="17">
                  <c:v>29.269220000000001</c:v>
                </c:pt>
                <c:pt idx="18">
                  <c:v>31.383710000000001</c:v>
                </c:pt>
                <c:pt idx="19">
                  <c:v>33.605989999999998</c:v>
                </c:pt>
                <c:pt idx="20">
                  <c:v>36.075330000000001</c:v>
                </c:pt>
                <c:pt idx="21">
                  <c:v>38.904850000000003</c:v>
                </c:pt>
                <c:pt idx="22">
                  <c:v>42.022550000000003</c:v>
                </c:pt>
                <c:pt idx="23">
                  <c:v>45.424019999999999</c:v>
                </c:pt>
                <c:pt idx="24">
                  <c:v>49.39143</c:v>
                </c:pt>
                <c:pt idx="25">
                  <c:v>53.945740000000001</c:v>
                </c:pt>
                <c:pt idx="26">
                  <c:v>59.020760000000003</c:v>
                </c:pt>
                <c:pt idx="27">
                  <c:v>64.830669999999998</c:v>
                </c:pt>
                <c:pt idx="28">
                  <c:v>70.731539999999995</c:v>
                </c:pt>
                <c:pt idx="29">
                  <c:v>78.183629999999994</c:v>
                </c:pt>
                <c:pt idx="30">
                  <c:v>86.123660000000001</c:v>
                </c:pt>
                <c:pt idx="31">
                  <c:v>95.286299999999997</c:v>
                </c:pt>
                <c:pt idx="32">
                  <c:v>106.2813</c:v>
                </c:pt>
                <c:pt idx="33">
                  <c:v>118.9306</c:v>
                </c:pt>
                <c:pt idx="34">
                  <c:v>133.1875</c:v>
                </c:pt>
                <c:pt idx="35">
                  <c:v>148.99950000000001</c:v>
                </c:pt>
                <c:pt idx="36">
                  <c:v>169.79939999999999</c:v>
                </c:pt>
                <c:pt idx="37">
                  <c:v>192.72120000000001</c:v>
                </c:pt>
                <c:pt idx="38">
                  <c:v>222.4495</c:v>
                </c:pt>
                <c:pt idx="39">
                  <c:v>257.02870000000001</c:v>
                </c:pt>
                <c:pt idx="40">
                  <c:v>299.06849999999997</c:v>
                </c:pt>
                <c:pt idx="41">
                  <c:v>349.69600000000003</c:v>
                </c:pt>
                <c:pt idx="42">
                  <c:v>411.79719999999998</c:v>
                </c:pt>
                <c:pt idx="43">
                  <c:v>492.44569999999999</c:v>
                </c:pt>
                <c:pt idx="44">
                  <c:v>586.71069999999997</c:v>
                </c:pt>
                <c:pt idx="45">
                  <c:v>697.73620000000005</c:v>
                </c:pt>
                <c:pt idx="46">
                  <c:v>850.05520000000001</c:v>
                </c:pt>
                <c:pt idx="47">
                  <c:v>1018.583</c:v>
                </c:pt>
                <c:pt idx="48">
                  <c:v>1223.2639999999999</c:v>
                </c:pt>
                <c:pt idx="49">
                  <c:v>1501.43</c:v>
                </c:pt>
                <c:pt idx="50">
                  <c:v>1799.674</c:v>
                </c:pt>
                <c:pt idx="51">
                  <c:v>2140.5529999999999</c:v>
                </c:pt>
                <c:pt idx="52">
                  <c:v>2554.0659999999998</c:v>
                </c:pt>
                <c:pt idx="53">
                  <c:v>3071.9670000000001</c:v>
                </c:pt>
                <c:pt idx="54">
                  <c:v>3629.58</c:v>
                </c:pt>
                <c:pt idx="55">
                  <c:v>4213.5309999999999</c:v>
                </c:pt>
                <c:pt idx="56">
                  <c:v>4927.5739999999996</c:v>
                </c:pt>
                <c:pt idx="57">
                  <c:v>5603.6369999999997</c:v>
                </c:pt>
                <c:pt idx="58">
                  <c:v>6306.9040000000005</c:v>
                </c:pt>
                <c:pt idx="59">
                  <c:v>7027.5320000000002</c:v>
                </c:pt>
                <c:pt idx="60">
                  <c:v>7739.28</c:v>
                </c:pt>
              </c:numCache>
            </c:numRef>
          </c:xVal>
          <c:yVal>
            <c:numRef>
              <c:f>Sheet1!$J$3:$J$63</c:f>
              <c:numCache>
                <c:formatCode>General</c:formatCode>
                <c:ptCount val="61"/>
                <c:pt idx="0">
                  <c:v>-4.5649749999999996</c:v>
                </c:pt>
                <c:pt idx="1">
                  <c:v>-2.927108</c:v>
                </c:pt>
                <c:pt idx="2">
                  <c:v>-1.729916</c:v>
                </c:pt>
                <c:pt idx="3">
                  <c:v>-0.52097479999999996</c:v>
                </c:pt>
                <c:pt idx="4">
                  <c:v>0.50865919999999998</c:v>
                </c:pt>
                <c:pt idx="5">
                  <c:v>1.4713510000000001</c:v>
                </c:pt>
                <c:pt idx="6">
                  <c:v>2.3918560000000002</c:v>
                </c:pt>
                <c:pt idx="7">
                  <c:v>3.3346399999999998</c:v>
                </c:pt>
                <c:pt idx="8">
                  <c:v>4.2912619999999997</c:v>
                </c:pt>
                <c:pt idx="9">
                  <c:v>5.3019090000000002</c:v>
                </c:pt>
                <c:pt idx="10">
                  <c:v>6.3832560000000003</c:v>
                </c:pt>
                <c:pt idx="11">
                  <c:v>7.4975300000000002</c:v>
                </c:pt>
                <c:pt idx="12">
                  <c:v>8.9150759999999991</c:v>
                </c:pt>
                <c:pt idx="13">
                  <c:v>10.378080000000001</c:v>
                </c:pt>
                <c:pt idx="14">
                  <c:v>12.021089999999999</c:v>
                </c:pt>
                <c:pt idx="15">
                  <c:v>13.86308</c:v>
                </c:pt>
                <c:pt idx="16">
                  <c:v>15.94694</c:v>
                </c:pt>
                <c:pt idx="17">
                  <c:v>18.274609999999999</c:v>
                </c:pt>
                <c:pt idx="18">
                  <c:v>21.117819999999998</c:v>
                </c:pt>
                <c:pt idx="19">
                  <c:v>24.112079999999999</c:v>
                </c:pt>
                <c:pt idx="20">
                  <c:v>27.473179999999999</c:v>
                </c:pt>
                <c:pt idx="21">
                  <c:v>31.401630000000001</c:v>
                </c:pt>
                <c:pt idx="22">
                  <c:v>35.825989999999997</c:v>
                </c:pt>
                <c:pt idx="23">
                  <c:v>40.793529999999997</c:v>
                </c:pt>
                <c:pt idx="24">
                  <c:v>46.757440000000003</c:v>
                </c:pt>
                <c:pt idx="25">
                  <c:v>53.8568</c:v>
                </c:pt>
                <c:pt idx="26">
                  <c:v>62.079839999999997</c:v>
                </c:pt>
                <c:pt idx="27">
                  <c:v>71.895499999999998</c:v>
                </c:pt>
                <c:pt idx="28">
                  <c:v>82.269229999999993</c:v>
                </c:pt>
                <c:pt idx="29">
                  <c:v>95.947800000000001</c:v>
                </c:pt>
                <c:pt idx="30">
                  <c:v>111.127</c:v>
                </c:pt>
                <c:pt idx="31">
                  <c:v>129.2937</c:v>
                </c:pt>
                <c:pt idx="32">
                  <c:v>151.8629</c:v>
                </c:pt>
                <c:pt idx="33">
                  <c:v>178.55600000000001</c:v>
                </c:pt>
                <c:pt idx="34">
                  <c:v>209.09520000000001</c:v>
                </c:pt>
                <c:pt idx="35">
                  <c:v>243.92349999999999</c:v>
                </c:pt>
                <c:pt idx="36">
                  <c:v>289.89089999999999</c:v>
                </c:pt>
                <c:pt idx="37">
                  <c:v>340.40899999999999</c:v>
                </c:pt>
                <c:pt idx="38">
                  <c:v>405.02710000000002</c:v>
                </c:pt>
                <c:pt idx="39">
                  <c:v>478.58730000000003</c:v>
                </c:pt>
                <c:pt idx="40">
                  <c:v>565.08680000000004</c:v>
                </c:pt>
                <c:pt idx="41">
                  <c:v>660.06330000000003</c:v>
                </c:pt>
                <c:pt idx="42">
                  <c:v>776.96360000000004</c:v>
                </c:pt>
                <c:pt idx="43">
                  <c:v>918.89009999999996</c:v>
                </c:pt>
                <c:pt idx="44">
                  <c:v>1074.472</c:v>
                </c:pt>
                <c:pt idx="45">
                  <c:v>1246.3620000000001</c:v>
                </c:pt>
                <c:pt idx="46">
                  <c:v>1465.6289999999999</c:v>
                </c:pt>
                <c:pt idx="47">
                  <c:v>1690.191</c:v>
                </c:pt>
                <c:pt idx="48">
                  <c:v>1941.46</c:v>
                </c:pt>
                <c:pt idx="49">
                  <c:v>2252.5650000000001</c:v>
                </c:pt>
                <c:pt idx="50">
                  <c:v>2554.5650000000001</c:v>
                </c:pt>
                <c:pt idx="51">
                  <c:v>2866.14</c:v>
                </c:pt>
                <c:pt idx="52">
                  <c:v>3211.8710000000001</c:v>
                </c:pt>
                <c:pt idx="53">
                  <c:v>3588.973</c:v>
                </c:pt>
                <c:pt idx="54">
                  <c:v>3938.4850000000001</c:v>
                </c:pt>
                <c:pt idx="55">
                  <c:v>4249.26</c:v>
                </c:pt>
                <c:pt idx="56">
                  <c:v>4554.8119999999999</c:v>
                </c:pt>
                <c:pt idx="57">
                  <c:v>4759.1710000000003</c:v>
                </c:pt>
                <c:pt idx="58">
                  <c:v>4951.5940000000001</c:v>
                </c:pt>
                <c:pt idx="59">
                  <c:v>5064.8729999999996</c:v>
                </c:pt>
                <c:pt idx="60">
                  <c:v>5110.1009999999997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B56-8949-AA17-AB666222F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1071336"/>
        <c:axId val="372430007"/>
      </c:scatterChart>
      <c:valAx>
        <c:axId val="351071336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Real</a:t>
                </a:r>
                <a:r>
                  <a:rPr lang="en-US" baseline="0"/>
                  <a:t> Z </a:t>
                </a:r>
                <a:r>
                  <a:rPr lang="el-GR" sz="1000" b="0" i="0" u="none" strike="noStrike" baseline="0">
                    <a:effectLst/>
                  </a:rPr>
                  <a:t>[Ω]</a:t>
                </a:r>
                <a:r>
                  <a:rPr lang="el-GR" sz="1000" b="0" i="0" u="none" strike="noStrike" baseline="0"/>
                  <a:t>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430007"/>
        <c:crosses val="autoZero"/>
        <c:crossBetween val="midCat"/>
      </c:valAx>
      <c:valAx>
        <c:axId val="372430007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Imagionary</a:t>
                </a:r>
                <a:r>
                  <a:rPr lang="en-US" baseline="0"/>
                  <a:t> Z </a:t>
                </a:r>
                <a:r>
                  <a:rPr lang="el-GR" sz="1000" b="0" i="0" u="none" strike="noStrike" baseline="0">
                    <a:effectLst/>
                  </a:rPr>
                  <a:t>[Ω]</a:t>
                </a:r>
                <a:r>
                  <a:rPr lang="el-GR" sz="1000" b="0" i="0" u="none" strike="noStrike" baseline="0"/>
                  <a:t>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071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1313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6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3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25981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5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352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0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3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BE4249-C0D0-4B06-8692-E8BB871AF643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849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2B0DB6-F5C7-45FB-8CF3-31B45F9C2DAC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817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861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3390/membranes905006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05B098-368B-7844-898B-48050E2B843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02868" y="4193439"/>
            <a:ext cx="6832600" cy="1085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DaJae</a:t>
            </a:r>
            <a:r>
              <a:rPr lang="en-US" dirty="0"/>
              <a:t> Doral</a:t>
            </a:r>
          </a:p>
          <a:p>
            <a:pPr marL="0" indent="0">
              <a:buNone/>
            </a:pPr>
            <a:r>
              <a:rPr lang="en-US" dirty="0"/>
              <a:t>Mentor: Dr. Jennifer Wade</a:t>
            </a:r>
          </a:p>
          <a:p>
            <a:pPr marL="0" indent="0">
              <a:buNone/>
            </a:pPr>
            <a:r>
              <a:rPr lang="en-US" dirty="0"/>
              <a:t>Northern Arizona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17298-B138-9D45-AEBB-06EA1233DB17}"/>
              </a:ext>
            </a:extLst>
          </p:cNvPr>
          <p:cNvSpPr txBox="1"/>
          <p:nvPr/>
        </p:nvSpPr>
        <p:spPr>
          <a:xfrm>
            <a:off x="915232" y="1302890"/>
            <a:ext cx="92811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Direct Air Capture Using a Moisture Swing: Electrochemical Impedance Spectroscopy for Characterization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3D175-F3CD-AD4E-B098-A0393B83168C}"/>
              </a:ext>
            </a:extLst>
          </p:cNvPr>
          <p:cNvSpPr txBox="1"/>
          <p:nvPr/>
        </p:nvSpPr>
        <p:spPr>
          <a:xfrm>
            <a:off x="817944" y="6534834"/>
            <a:ext cx="527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 Space Grant Symposium April 23, 2022</a:t>
            </a:r>
          </a:p>
          <a:p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B7A46DA-8426-5E43-A52C-7C19FA427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/>
        </p:blipFill>
        <p:spPr bwMode="auto">
          <a:xfrm>
            <a:off x="9939097" y="2081706"/>
            <a:ext cx="1571927" cy="13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A8E2257-479C-EB4F-9803-62CE63E37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03" y="3450489"/>
            <a:ext cx="1738313" cy="232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A725C8-493D-DF4F-9A8D-03A9EEA2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392" y="155901"/>
            <a:ext cx="1057339" cy="186992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B4EB22F-1C2F-0A41-93BC-ACEAFC0A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789" y="5826500"/>
            <a:ext cx="2796540" cy="9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7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2D69-DCD7-7042-AF9F-D90A3A4C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680545"/>
          </a:xfrm>
        </p:spPr>
        <p:txBody>
          <a:bodyPr/>
          <a:lstStyle/>
          <a:p>
            <a:r>
              <a:rPr lang="en-US" sz="4000" dirty="0"/>
              <a:t>Introduction to</a:t>
            </a:r>
            <a:br>
              <a:rPr lang="en-US" sz="4000" dirty="0"/>
            </a:br>
            <a:r>
              <a:rPr lang="en-US" sz="4000" dirty="0"/>
              <a:t>Carbon Removal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3C7F1-55A8-BF4C-B91A-55B870594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Carbon removal will prevent a temperature increase above 2°C </a:t>
            </a:r>
          </a:p>
          <a:p>
            <a:r>
              <a:rPr lang="en-US" dirty="0"/>
              <a:t>Anion exchange materials for direct air capture</a:t>
            </a:r>
          </a:p>
          <a:p>
            <a:r>
              <a:rPr lang="en-US" dirty="0"/>
              <a:t>This process is driven by a change in moisture rather than applied pressure, heat, or electricity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5DE2D7-D417-8E47-9396-574274D53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5" t="33789" r="22605" b="40822"/>
          <a:stretch/>
        </p:blipFill>
        <p:spPr>
          <a:xfrm>
            <a:off x="127208" y="2340589"/>
            <a:ext cx="5049103" cy="1009936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FE0464-DA29-FA42-AB23-4C831F76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9" t="65962" r="44760" b="11330"/>
          <a:stretch/>
        </p:blipFill>
        <p:spPr>
          <a:xfrm>
            <a:off x="127208" y="3919580"/>
            <a:ext cx="1378424" cy="810377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B23583-4752-FA40-A913-3458226C3378}"/>
              </a:ext>
            </a:extLst>
          </p:cNvPr>
          <p:cNvSpPr txBox="1">
            <a:spLocks/>
          </p:cNvSpPr>
          <p:nvPr/>
        </p:nvSpPr>
        <p:spPr>
          <a:xfrm>
            <a:off x="1505632" y="4000333"/>
            <a:ext cx="3571335" cy="2564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Disclaimer for unbalanced equations</a:t>
            </a:r>
          </a:p>
          <a:p>
            <a:pPr lvl="1"/>
            <a:r>
              <a:rPr lang="en-US" dirty="0"/>
              <a:t>Both hydrated and free water influence this chemistry</a:t>
            </a:r>
          </a:p>
          <a:p>
            <a:pPr lvl="1"/>
            <a:r>
              <a:rPr lang="en-US" dirty="0"/>
              <a:t>Hypothesized the hydrated ions are destabilized when confined in nano-environments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61A121-997B-3D4A-9726-9402DD87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15" b="19296"/>
          <a:stretch/>
        </p:blipFill>
        <p:spPr>
          <a:xfrm>
            <a:off x="6753367" y="3429000"/>
            <a:ext cx="4347741" cy="2560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CBC1EA-AFFD-2B43-B171-0550C88C37F2}"/>
              </a:ext>
            </a:extLst>
          </p:cNvPr>
          <p:cNvSpPr txBox="1"/>
          <p:nvPr/>
        </p:nvSpPr>
        <p:spPr>
          <a:xfrm>
            <a:off x="6581812" y="5989365"/>
            <a:ext cx="469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 </a:t>
            </a:r>
            <a:r>
              <a:rPr lang="en-US" dirty="0" err="1"/>
              <a:t>Fumasep</a:t>
            </a:r>
            <a:r>
              <a:rPr lang="en-US" dirty="0"/>
              <a:t> Anion-Exchange Membrane</a:t>
            </a:r>
          </a:p>
        </p:txBody>
      </p:sp>
    </p:spTree>
    <p:extLst>
      <p:ext uri="{BB962C8B-B14F-4D97-AF65-F5344CB8AC3E}">
        <p14:creationId xmlns:p14="http://schemas.microsoft.com/office/powerpoint/2010/main" val="155930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3C53-5B6E-3B49-BACF-9E4C9573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8314E-7B2F-0F4F-BC64-1A990BD7A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1528550"/>
            <a:ext cx="4596384" cy="48143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Electrochemical Impedance Spectroscopy (EIS) is a method of measuring electrical resistance by sweeping through a range of frequencies at a single alternating amplitude using </a:t>
            </a:r>
            <a:r>
              <a:rPr lang="en-US" dirty="0" err="1"/>
              <a:t>potentiostat</a:t>
            </a:r>
            <a:endParaRPr lang="en-US" dirty="0"/>
          </a:p>
          <a:p>
            <a:r>
              <a:rPr lang="en-US" dirty="0"/>
              <a:t>Measured impedance is used to characterize the transport of bicarbonate and carbonate</a:t>
            </a:r>
          </a:p>
          <a:p>
            <a:r>
              <a:rPr lang="en-US" dirty="0"/>
              <a:t>The rate of transport is influenced by humidity</a:t>
            </a:r>
          </a:p>
          <a:p>
            <a:r>
              <a:rPr lang="en-US" dirty="0"/>
              <a:t>Nyquist plots are used to interpret EIS measurements</a:t>
            </a:r>
          </a:p>
          <a:p>
            <a:r>
              <a:rPr lang="en-US" dirty="0"/>
              <a:t>From resistance, conductivity and diffusivity of the membrane can be calculated</a:t>
            </a:r>
          </a:p>
          <a:p>
            <a:r>
              <a:rPr lang="en-US" dirty="0"/>
              <a:t>From capacitance, chemical rates can be characterized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B34BEA96-09A0-4949-8751-283B3A0238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14520" r="48744" b="4167"/>
          <a:stretch/>
        </p:blipFill>
        <p:spPr>
          <a:xfrm>
            <a:off x="8862023" y="847664"/>
            <a:ext cx="3152221" cy="2412035"/>
          </a:xfr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E9BA52FE-C397-A945-B761-D0D2B9D07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93" r="5578" b="14627"/>
          <a:stretch/>
        </p:blipFill>
        <p:spPr>
          <a:xfrm>
            <a:off x="5815584" y="880941"/>
            <a:ext cx="2515165" cy="241203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54E6DDB-8D9C-5F4D-93CA-20641571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221" y="4198304"/>
            <a:ext cx="3260057" cy="1679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754BB7-1C61-A844-99CB-04FD7CD99012}"/>
              </a:ext>
            </a:extLst>
          </p:cNvPr>
          <p:cNvSpPr txBox="1"/>
          <p:nvPr/>
        </p:nvSpPr>
        <p:spPr>
          <a:xfrm>
            <a:off x="5497055" y="3242602"/>
            <a:ext cx="315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2. Example Nyquist Plot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DF3CF-46A8-474F-B77D-74B79DA53E81}"/>
              </a:ext>
            </a:extLst>
          </p:cNvPr>
          <p:cNvSpPr txBox="1"/>
          <p:nvPr/>
        </p:nvSpPr>
        <p:spPr>
          <a:xfrm>
            <a:off x="8979618" y="3228970"/>
            <a:ext cx="291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3. Perturbation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F8EDF-6CE4-AC4C-9647-5B67BF48A08D}"/>
              </a:ext>
            </a:extLst>
          </p:cNvPr>
          <p:cNvSpPr txBox="1"/>
          <p:nvPr/>
        </p:nvSpPr>
        <p:spPr>
          <a:xfrm>
            <a:off x="5843301" y="5973595"/>
            <a:ext cx="373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Equation 1. Nernst-Einstein Equation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67D3E9-E7E6-ED4D-90E6-236BA2B08556}"/>
              </a:ext>
            </a:extLst>
          </p:cNvPr>
          <p:cNvSpPr txBox="1"/>
          <p:nvPr/>
        </p:nvSpPr>
        <p:spPr>
          <a:xfrm>
            <a:off x="9620561" y="4198304"/>
            <a:ext cx="3260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 = Conductivity</a:t>
            </a:r>
          </a:p>
          <a:p>
            <a:r>
              <a:rPr lang="en-US" sz="1600" dirty="0"/>
              <a:t>F = Faraday’s Constant</a:t>
            </a:r>
          </a:p>
          <a:p>
            <a:r>
              <a:rPr lang="en-US" sz="1600" dirty="0"/>
              <a:t>Z = Charge</a:t>
            </a:r>
          </a:p>
          <a:p>
            <a:r>
              <a:rPr lang="en-US" sz="1600" dirty="0"/>
              <a:t>D = Diffusivity</a:t>
            </a:r>
          </a:p>
          <a:p>
            <a:r>
              <a:rPr lang="en-US" sz="1600" dirty="0"/>
              <a:t>C = Number of Charge Sites</a:t>
            </a:r>
          </a:p>
          <a:p>
            <a:r>
              <a:rPr lang="en-US" sz="1600" dirty="0"/>
              <a:t>R = Ideal Gas Constant</a:t>
            </a:r>
          </a:p>
          <a:p>
            <a:r>
              <a:rPr lang="en-US" sz="1600" dirty="0"/>
              <a:t>T = Characteristic Length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ED33C-7FC0-1A48-BF53-D6CBCE0373F5}"/>
              </a:ext>
            </a:extLst>
          </p:cNvPr>
          <p:cNvSpPr txBox="1"/>
          <p:nvPr/>
        </p:nvSpPr>
        <p:spPr>
          <a:xfrm>
            <a:off x="6632114" y="2894123"/>
            <a:ext cx="7376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Real Z</a:t>
            </a:r>
            <a:endParaRPr lang="el-GR" sz="1600" dirty="0"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174C9-1FE2-C142-8745-27C19456D906}"/>
              </a:ext>
            </a:extLst>
          </p:cNvPr>
          <p:cNvSpPr txBox="1"/>
          <p:nvPr/>
        </p:nvSpPr>
        <p:spPr>
          <a:xfrm rot="16200000">
            <a:off x="5582079" y="1766153"/>
            <a:ext cx="12835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Imaginary Z</a:t>
            </a:r>
            <a:endParaRPr lang="el-GR" sz="1600" dirty="0">
              <a:latin typeface="Times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EC24-1314-344D-A462-AAC76B35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Holder Design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ED8B8-8956-6942-8F7D-8B3A6CFC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12" y="3990093"/>
            <a:ext cx="3347212" cy="22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D8E581-7708-7E46-98CB-1513721B67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93" y="285180"/>
            <a:ext cx="3681359" cy="58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B5BDC1-FA12-A043-AF8F-3825C42183E7}"/>
              </a:ext>
            </a:extLst>
          </p:cNvPr>
          <p:cNvSpPr txBox="1">
            <a:spLocks/>
          </p:cNvSpPr>
          <p:nvPr/>
        </p:nvSpPr>
        <p:spPr>
          <a:xfrm>
            <a:off x="803399" y="1583362"/>
            <a:ext cx="7275949" cy="2205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plane EIS measurement sample Holder</a:t>
            </a:r>
          </a:p>
          <a:p>
            <a:pPr lvl="1"/>
            <a:r>
              <a:rPr lang="en-US" dirty="0"/>
              <a:t>PTFE </a:t>
            </a:r>
          </a:p>
          <a:p>
            <a:pPr lvl="1"/>
            <a:r>
              <a:rPr lang="en-US" dirty="0"/>
              <a:t>Silver leads</a:t>
            </a:r>
          </a:p>
          <a:p>
            <a:pPr lvl="1"/>
            <a:r>
              <a:rPr lang="en-US" dirty="0"/>
              <a:t>Fiberglass hex nuts and bolts</a:t>
            </a:r>
          </a:p>
          <a:p>
            <a:pPr lvl="1"/>
            <a:r>
              <a:rPr lang="en-US" dirty="0"/>
              <a:t>Dimensions 4.5”x3”x0.2</a:t>
            </a:r>
            <a:r>
              <a:rPr lang="en-US" b="1" dirty="0"/>
              <a:t>5”</a:t>
            </a:r>
            <a:endParaRPr lang="en-US" dirty="0"/>
          </a:p>
          <a:p>
            <a:pPr lvl="1"/>
            <a:r>
              <a:rPr lang="en-US" dirty="0"/>
              <a:t>Measures across sample</a:t>
            </a:r>
          </a:p>
          <a:p>
            <a:pPr lvl="1"/>
            <a:r>
              <a:rPr lang="en-US" dirty="0"/>
              <a:t>Allows for membrane to interact with surroundings</a:t>
            </a:r>
          </a:p>
        </p:txBody>
      </p:sp>
      <p:pic>
        <p:nvPicPr>
          <p:cNvPr id="8" name="Picture 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708FF52-5537-AE42-B2C2-74FCE63F1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3" t="26395" r="15919" b="10000"/>
          <a:stretch/>
        </p:blipFill>
        <p:spPr>
          <a:xfrm>
            <a:off x="1132852" y="3966257"/>
            <a:ext cx="3167991" cy="2205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4EC33E-7019-A84C-BCFB-1AE8546D88A3}"/>
              </a:ext>
            </a:extLst>
          </p:cNvPr>
          <p:cNvSpPr txBox="1"/>
          <p:nvPr/>
        </p:nvSpPr>
        <p:spPr>
          <a:xfrm>
            <a:off x="996287" y="6164486"/>
            <a:ext cx="3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 Loaded Sample Holder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7F94-6832-2E40-89C5-04DF50DA5CBF}"/>
              </a:ext>
            </a:extLst>
          </p:cNvPr>
          <p:cNvSpPr txBox="1"/>
          <p:nvPr/>
        </p:nvSpPr>
        <p:spPr>
          <a:xfrm>
            <a:off x="4828960" y="6186888"/>
            <a:ext cx="3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5. Sample Holder CAD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3892A-5909-5144-8F85-63EDDFB15D6C}"/>
              </a:ext>
            </a:extLst>
          </p:cNvPr>
          <p:cNvSpPr txBox="1"/>
          <p:nvPr/>
        </p:nvSpPr>
        <p:spPr>
          <a:xfrm>
            <a:off x="8090346" y="6158336"/>
            <a:ext cx="411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6. Sample Holder Exploded View</a:t>
            </a:r>
          </a:p>
        </p:txBody>
      </p:sp>
    </p:spTree>
    <p:extLst>
      <p:ext uri="{BB962C8B-B14F-4D97-AF65-F5344CB8AC3E}">
        <p14:creationId xmlns:p14="http://schemas.microsoft.com/office/powerpoint/2010/main" val="133401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8404-E00C-394A-8338-18A40DFC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67" y="623816"/>
            <a:ext cx="9601200" cy="1485900"/>
          </a:xfrm>
        </p:spPr>
        <p:txBody>
          <a:bodyPr/>
          <a:lstStyle/>
          <a:p>
            <a:r>
              <a:rPr lang="en-US" dirty="0"/>
              <a:t>Experiment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05428-5CE1-A941-B9F1-464434EC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74" r="43914"/>
          <a:stretch/>
        </p:blipFill>
        <p:spPr>
          <a:xfrm rot="5400000">
            <a:off x="8591153" y="3398390"/>
            <a:ext cx="1977428" cy="4118334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B90CB5-7805-7C48-BDCE-BD036ABFF466}"/>
              </a:ext>
            </a:extLst>
          </p:cNvPr>
          <p:cNvSpPr txBox="1">
            <a:spLocks/>
          </p:cNvSpPr>
          <p:nvPr/>
        </p:nvSpPr>
        <p:spPr>
          <a:xfrm>
            <a:off x="1068015" y="1638300"/>
            <a:ext cx="576951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Samples in Cl state soaked in DI water</a:t>
            </a:r>
          </a:p>
          <a:p>
            <a:r>
              <a:rPr lang="en-US" dirty="0"/>
              <a:t>Samples in HCO3 state ion exchanged then soaked in DI water</a:t>
            </a:r>
          </a:p>
          <a:p>
            <a:r>
              <a:rPr lang="en-US" dirty="0"/>
              <a:t>Frequency range 1MHz to 1Hz</a:t>
            </a:r>
          </a:p>
          <a:p>
            <a:r>
              <a:rPr lang="en-US" dirty="0"/>
              <a:t>These experiments lead to an understanding of measurement uncertainty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9DD7F-0AE3-4B4C-A94F-C2D302D59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9" t="25868" r="8797" b="21823"/>
          <a:stretch/>
        </p:blipFill>
        <p:spPr>
          <a:xfrm rot="5400000">
            <a:off x="2878171" y="4653140"/>
            <a:ext cx="2453142" cy="1133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35646E-E8DB-6A48-A551-7C2DB0988275}"/>
              </a:ext>
            </a:extLst>
          </p:cNvPr>
          <p:cNvSpPr txBox="1"/>
          <p:nvPr/>
        </p:nvSpPr>
        <p:spPr>
          <a:xfrm>
            <a:off x="2075907" y="6451138"/>
            <a:ext cx="428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8. Through-Plane Sample Holder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B8237-800E-9544-A397-012A0460432E}"/>
              </a:ext>
            </a:extLst>
          </p:cNvPr>
          <p:cNvSpPr txBox="1"/>
          <p:nvPr/>
        </p:nvSpPr>
        <p:spPr>
          <a:xfrm>
            <a:off x="7816689" y="3904034"/>
            <a:ext cx="3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7. Experiment Nyquist Plot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D6A6A-383F-5C46-B143-F866704B07A1}"/>
              </a:ext>
            </a:extLst>
          </p:cNvPr>
          <p:cNvSpPr txBox="1"/>
          <p:nvPr/>
        </p:nvSpPr>
        <p:spPr>
          <a:xfrm>
            <a:off x="8284073" y="6397661"/>
            <a:ext cx="3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9. Sample Preparation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ADDD433-A671-2F19-184F-73C5985640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603043"/>
              </p:ext>
            </p:extLst>
          </p:nvPr>
        </p:nvGraphicFramePr>
        <p:xfrm>
          <a:off x="6279524" y="317087"/>
          <a:ext cx="5882298" cy="339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756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D68C-7042-8244-8863-3D1025C2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9FC0-029F-3F4C-A3F3-DD527AFA6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298442" cy="3581400"/>
          </a:xfrm>
        </p:spPr>
        <p:txBody>
          <a:bodyPr/>
          <a:lstStyle/>
          <a:p>
            <a:r>
              <a:rPr lang="en-US" dirty="0"/>
              <a:t>Importance</a:t>
            </a:r>
          </a:p>
          <a:p>
            <a:pPr lvl="1"/>
            <a:r>
              <a:rPr lang="en-US" dirty="0"/>
              <a:t>Characterizing rates of C02 capture gives the cost of the process</a:t>
            </a:r>
          </a:p>
          <a:p>
            <a:pPr lvl="1"/>
            <a:r>
              <a:rPr lang="en-US" dirty="0"/>
              <a:t>Process cost plays a key role in practicality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Work with in-plane sample holder</a:t>
            </a:r>
          </a:p>
          <a:p>
            <a:pPr lvl="1"/>
            <a:r>
              <a:rPr lang="en-US" dirty="0"/>
              <a:t>New sample preparation techniques</a:t>
            </a:r>
          </a:p>
          <a:p>
            <a:pPr lvl="1"/>
            <a:r>
              <a:rPr lang="en-US" dirty="0"/>
              <a:t>Different commercial membranes</a:t>
            </a:r>
          </a:p>
          <a:p>
            <a:pPr lvl="1"/>
            <a:r>
              <a:rPr lang="en-US" dirty="0"/>
              <a:t>Implementing moisture swing chamber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8C1AA5-57B9-8B4B-B315-9FF2A955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3" y="411062"/>
            <a:ext cx="3706091" cy="563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EF527-1770-4E4F-8C82-5A51EF372A84}"/>
              </a:ext>
            </a:extLst>
          </p:cNvPr>
          <p:cNvSpPr txBox="1"/>
          <p:nvPr/>
        </p:nvSpPr>
        <p:spPr>
          <a:xfrm>
            <a:off x="7030134" y="6077606"/>
            <a:ext cx="564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10. Moisture Swing Chamber Exploded View</a:t>
            </a:r>
          </a:p>
        </p:txBody>
      </p:sp>
    </p:spTree>
    <p:extLst>
      <p:ext uri="{BB962C8B-B14F-4D97-AF65-F5344CB8AC3E}">
        <p14:creationId xmlns:p14="http://schemas.microsoft.com/office/powerpoint/2010/main" val="31742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7E16-7567-EF47-99C0-5B74101D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400C-5FD6-8D4B-A447-9868DA44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406" y="2300418"/>
            <a:ext cx="9601200" cy="3581400"/>
          </a:xfrm>
        </p:spPr>
        <p:txBody>
          <a:bodyPr/>
          <a:lstStyle/>
          <a:p>
            <a:r>
              <a:rPr lang="en-US" dirty="0"/>
              <a:t>This work was made possible thanks to:</a:t>
            </a:r>
          </a:p>
          <a:p>
            <a:pPr lvl="1"/>
            <a:r>
              <a:rPr lang="en-US" dirty="0"/>
              <a:t>Dr. Jennifer Wade (Mentor)</a:t>
            </a:r>
          </a:p>
          <a:p>
            <a:pPr lvl="1"/>
            <a:r>
              <a:rPr lang="en-US" dirty="0"/>
              <a:t>Northern Arizona University</a:t>
            </a:r>
          </a:p>
          <a:p>
            <a:pPr lvl="2"/>
            <a:r>
              <a:rPr lang="en-US" dirty="0"/>
              <a:t>Mechanical Engineering Department</a:t>
            </a:r>
          </a:p>
          <a:p>
            <a:pPr lvl="1"/>
            <a:r>
              <a:rPr lang="en-US" dirty="0"/>
              <a:t>Arizona Space Grant Consortium</a:t>
            </a:r>
          </a:p>
          <a:p>
            <a:pPr lvl="2"/>
            <a:r>
              <a:rPr lang="en-US" dirty="0"/>
              <a:t>Paloma Davidson (Program Coordinator)</a:t>
            </a:r>
          </a:p>
          <a:p>
            <a:pPr lvl="2"/>
            <a:r>
              <a:rPr lang="en-US" dirty="0"/>
              <a:t>Dr. Christopher S. Edwards (Program Director)</a:t>
            </a:r>
          </a:p>
          <a:p>
            <a:pPr lvl="1"/>
            <a:r>
              <a:rPr lang="en-US" dirty="0"/>
              <a:t>ARPA-E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4A1858E-DC72-E149-895F-3BED38211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/>
        </p:blipFill>
        <p:spPr bwMode="auto">
          <a:xfrm>
            <a:off x="9238105" y="1165946"/>
            <a:ext cx="2476019" cy="212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5C64411-A198-9749-8267-EFF36FD0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71" y="3667919"/>
            <a:ext cx="2216231" cy="29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31ADF-856E-BF46-932C-A43CF8B9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747" y="593678"/>
            <a:ext cx="1738313" cy="3074241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D339EA7-962A-A84C-AE0B-AD8155D7D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102" y="4534551"/>
            <a:ext cx="3292026" cy="11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2AC2-4367-5B49-BC5E-BFB854E8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DA440-2F24-2C4B-A25A-20B5B2921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4501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9811-51E2-FE4F-8EE1-E91B4498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E916-A09D-9647-981A-FBD044A11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Fumasep</a:t>
            </a:r>
            <a:r>
              <a:rPr lang="en-US" dirty="0"/>
              <a:t> FAA-3-50.” </a:t>
            </a:r>
            <a:r>
              <a:rPr lang="en-US" i="1" dirty="0"/>
              <a:t>Fuel Cell Store</a:t>
            </a:r>
            <a:r>
              <a:rPr lang="en-US" dirty="0"/>
              <a:t>, https://</a:t>
            </a:r>
            <a:r>
              <a:rPr lang="en-US" dirty="0" err="1"/>
              <a:t>www.fuelcellstore.com</a:t>
            </a:r>
            <a:r>
              <a:rPr lang="en-US" dirty="0"/>
              <a:t>/fumasep-faa-3-50.</a:t>
            </a:r>
          </a:p>
          <a:p>
            <a:r>
              <a:rPr lang="en-US" dirty="0" err="1"/>
              <a:t>Heimerdinger</a:t>
            </a:r>
            <a:r>
              <a:rPr lang="en-US" dirty="0"/>
              <a:t>, P., Rosin, A., </a:t>
            </a:r>
            <a:r>
              <a:rPr lang="en-US" dirty="0" err="1"/>
              <a:t>Danzer</a:t>
            </a:r>
            <a:r>
              <a:rPr lang="en-US" dirty="0"/>
              <a:t>, M., &amp; Gerdes, T. (2019). A Novel Method for Humidity-Dependent Through-Plane Impedance Measurement for Proton Conducting Polymer Membranes. </a:t>
            </a:r>
            <a:r>
              <a:rPr lang="en-US" i="1" dirty="0"/>
              <a:t>Membranes</a:t>
            </a:r>
            <a:r>
              <a:rPr lang="en-US" dirty="0"/>
              <a:t>, </a:t>
            </a:r>
            <a:r>
              <a:rPr lang="en-US" i="1" dirty="0"/>
              <a:t>9</a:t>
            </a:r>
            <a:r>
              <a:rPr lang="en-US" dirty="0"/>
              <a:t>(5), 62. MDPI AG. Retrieved from </a:t>
            </a:r>
            <a:r>
              <a:rPr lang="en-US" dirty="0">
                <a:hlinkClick r:id="rId2"/>
              </a:rPr>
              <a:t>http://dx.doi.org/10.3390/membranes9050062</a:t>
            </a:r>
            <a:endParaRPr lang="en-US" dirty="0"/>
          </a:p>
          <a:p>
            <a:r>
              <a:rPr lang="en-US" dirty="0" err="1"/>
              <a:t>Shangshang</a:t>
            </a:r>
            <a:r>
              <a:rPr lang="en-US" dirty="0"/>
              <a:t> Wang, </a:t>
            </a:r>
            <a:r>
              <a:rPr lang="en-US" dirty="0" err="1"/>
              <a:t>Jianbo</a:t>
            </a:r>
            <a:r>
              <a:rPr lang="en-US" dirty="0"/>
              <a:t> Zhang, </a:t>
            </a:r>
            <a:r>
              <a:rPr lang="en-US" dirty="0" err="1"/>
              <a:t>Oumaïma</a:t>
            </a:r>
            <a:r>
              <a:rPr lang="en-US" dirty="0"/>
              <a:t> </a:t>
            </a:r>
            <a:r>
              <a:rPr lang="en-US" dirty="0" err="1"/>
              <a:t>Gharbi</a:t>
            </a:r>
            <a:r>
              <a:rPr lang="en-US" dirty="0"/>
              <a:t>, Vincent </a:t>
            </a:r>
            <a:r>
              <a:rPr lang="en-US" dirty="0" err="1"/>
              <a:t>Vivier</a:t>
            </a:r>
            <a:r>
              <a:rPr lang="en-US" dirty="0"/>
              <a:t>, Ming Gao, et al.. Electrochemical impedance spectroscopy. Nature Reviews Methods Primers, 2021, 1, 41 (21p.). 10.1038/s43586-021- 00039-w . hal-03258251 </a:t>
            </a:r>
          </a:p>
          <a:p>
            <a:r>
              <a:rPr lang="en-US" dirty="0"/>
              <a:t>Soboleva, Tatyana, et al. “Investigation of the through-Plane Impedance Technique for Evaluation of Anisotropy of Proton Conducting Polymer Membranes.” </a:t>
            </a:r>
            <a:r>
              <a:rPr lang="en-US" i="1" dirty="0"/>
              <a:t>Journal of Electroanalytical Chemistry</a:t>
            </a:r>
            <a:r>
              <a:rPr lang="en-US" dirty="0"/>
              <a:t>, vol. 622, no. 2, 2008, pp. 145–152., https://</a:t>
            </a:r>
            <a:r>
              <a:rPr lang="en-US" dirty="0" err="1"/>
              <a:t>doi.org</a:t>
            </a:r>
            <a:r>
              <a:rPr lang="en-US" dirty="0"/>
              <a:t>/10.1016/j.jelechem.2008.05.017.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8886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{1AF64A92-A1EE-AE4D-9CA8-A06D9876EDE9}tf10001072</Template>
  <TotalTime>10681</TotalTime>
  <Words>612</Words>
  <Application>Microsoft Macintosh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Franklin Gothic Book</vt:lpstr>
      <vt:lpstr>Times</vt:lpstr>
      <vt:lpstr>Crop</vt:lpstr>
      <vt:lpstr>PowerPoint Presentation</vt:lpstr>
      <vt:lpstr>Introduction to Carbon Removal</vt:lpstr>
      <vt:lpstr>Methodology</vt:lpstr>
      <vt:lpstr>Sample Holder Design</vt:lpstr>
      <vt:lpstr>Experiment Results</vt:lpstr>
      <vt:lpstr>Conclusion</vt:lpstr>
      <vt:lpstr>Acknowledgments</vt:lpstr>
      <vt:lpstr>Thank you</vt:lpstr>
      <vt:lpstr>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DaJae E Doral</dc:creator>
  <cp:lastModifiedBy>DaJae E Doral</cp:lastModifiedBy>
  <cp:revision>4</cp:revision>
  <dcterms:created xsi:type="dcterms:W3CDTF">2022-03-31T22:10:22Z</dcterms:created>
  <dcterms:modified xsi:type="dcterms:W3CDTF">2022-04-09T06:18:27Z</dcterms:modified>
</cp:coreProperties>
</file>